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57" r:id="rId6"/>
    <p:sldId id="268" r:id="rId7"/>
    <p:sldId id="262" r:id="rId8"/>
    <p:sldId id="269" r:id="rId9"/>
    <p:sldId id="271" r:id="rId10"/>
    <p:sldId id="258" r:id="rId11"/>
    <p:sldId id="270" r:id="rId12"/>
    <p:sldId id="272" r:id="rId13"/>
    <p:sldId id="259" r:id="rId14"/>
    <p:sldId id="260" r:id="rId15"/>
    <p:sldId id="263" r:id="rId16"/>
    <p:sldId id="264" r:id="rId17"/>
    <p:sldId id="265" r:id="rId18"/>
    <p:sldId id="266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9CA64-38A8-4B65-81EA-F2841F6F26F6}" type="datetimeFigureOut">
              <a:rPr lang="en-US" smtClean="0"/>
              <a:pPr/>
              <a:t>3/30/2021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8A2A9-8844-44B2-B2A7-6BA8C0ADD760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0574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Pola Tidur dan Fungsi Seksual pada Usia Lanjut</a:t>
            </a:r>
            <a:endParaRPr lang="id-ID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733800"/>
            <a:ext cx="4572000" cy="533400"/>
          </a:xfrm>
          <a:solidFill>
            <a:schemeClr val="accent6">
              <a:lumMod val="50000"/>
            </a:schemeClr>
          </a:solidFill>
          <a:ln>
            <a:solidFill>
              <a:srgbClr val="984807"/>
            </a:solidFill>
          </a:ln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Arie Rihardini Sundari, S.Psi., M.Si.</a:t>
            </a:r>
            <a:endParaRPr lang="id-ID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Kualitas tidur pada LANSIA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Tidur yg nyenyak dan cukup akan berpengaruh pd kemampuan otak untuk istirahat.</a:t>
            </a:r>
          </a:p>
          <a:p>
            <a:r>
              <a:rPr lang="en-US" dirty="0" smtClean="0"/>
              <a:t>Gangguan tidur berdampak pd: penurunan semangat, sulit konsentrasi, stress hingga sakit kepala.</a:t>
            </a:r>
          </a:p>
          <a:p>
            <a:r>
              <a:rPr lang="en-US" dirty="0" smtClean="0"/>
              <a:t>Lansia seringkali terbangun di tengah tidurnya dan sulit untuk tidur kembali.</a:t>
            </a:r>
          </a:p>
          <a:p>
            <a:r>
              <a:rPr lang="en-US" dirty="0" smtClean="0"/>
              <a:t>Permasalahan fisik menyebabkan lansia sulit tidur yg kemudian mengakibatkan pd bertambahnya penurunan kesehatan.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My Class\Psi USILA\pic\tidur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0"/>
            <a:ext cx="6858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Documents\My Class\Psi USILA\pic\kebutuhan tidu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7924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754"/>
            <a:ext cx="8686800" cy="677246"/>
          </a:xfrm>
        </p:spPr>
        <p:txBody>
          <a:bodyPr>
            <a:normAutofit fontScale="90000"/>
          </a:bodyPr>
          <a:lstStyle/>
          <a:p>
            <a:r>
              <a:rPr lang="id-ID" sz="4000" b="1" dirty="0" smtClean="0"/>
              <a:t>Pola tidur </a:t>
            </a:r>
            <a:r>
              <a:rPr lang="en-US" sz="4000" b="1" dirty="0" smtClean="0"/>
              <a:t>pada USILA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416"/>
            <a:ext cx="9144000" cy="3724584"/>
          </a:xfrm>
        </p:spPr>
        <p:txBody>
          <a:bodyPr>
            <a:normAutofit/>
          </a:bodyPr>
          <a:lstStyle/>
          <a:p>
            <a:r>
              <a:rPr lang="id-ID" dirty="0" smtClean="0"/>
              <a:t>Lansia cenderung tidur lbh sedikit (krn masalah fisik atau terkena cahaya) &amp; makin jarang bermimpi.</a:t>
            </a:r>
            <a:r>
              <a:rPr lang="id-ID" dirty="0"/>
              <a:t> </a:t>
            </a:r>
            <a:r>
              <a:rPr lang="id-ID" dirty="0" smtClean="0"/>
              <a:t>Hal ini dpt membahayakan jk tjd insomnia kronis -&gt; gejala awal depresi.</a:t>
            </a:r>
            <a:endParaRPr lang="en-US" dirty="0" smtClean="0"/>
          </a:p>
          <a:p>
            <a:r>
              <a:rPr lang="en-US" dirty="0" smtClean="0"/>
              <a:t>Lansia : 19 % kesulitan tidur, 21 % tidur terlalu sedikit, 24 % kesulitan tidur sedikitnya 1 kali seminggu,  39% mengantuk berlebihan di siang hari.</a:t>
            </a:r>
          </a:p>
          <a:p>
            <a:pPr>
              <a:buNone/>
            </a:pPr>
            <a:endParaRPr lang="id-ID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457200"/>
            <a:ext cx="3886200" cy="1143000"/>
          </a:xfrm>
          <a:solidFill>
            <a:schemeClr val="bg1">
              <a:lumMod val="75000"/>
            </a:schemeClr>
          </a:solidFill>
          <a:effectLst>
            <a:softEdge rad="63500"/>
          </a:effectLst>
        </p:spPr>
        <p:txBody>
          <a:bodyPr/>
          <a:lstStyle/>
          <a:p>
            <a:r>
              <a:rPr lang="id-ID" dirty="0" smtClean="0"/>
              <a:t>Older Adults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5105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2800" dirty="0" smtClean="0"/>
              <a:t>Average of 5 to 7 hours of sleep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2800" dirty="0" smtClean="0"/>
              <a:t>Sleep is less sound and stage IV sleep is absent or considerbly decreased. Periods of REM sleep shorten.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2800" dirty="0" smtClean="0"/>
              <a:t>Elderly people frequently have great difficulty falling asleep and have more complaints of problems sleeping.</a:t>
            </a:r>
            <a:endParaRPr lang="id-ID" sz="2800" dirty="0"/>
          </a:p>
        </p:txBody>
      </p:sp>
      <p:pic>
        <p:nvPicPr>
          <p:cNvPr id="1026" name="Picture 2" descr="Sleeping pills and older people: the risks - NPS MedicineWi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6" y="2667000"/>
            <a:ext cx="3813174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4419600" cy="47243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Kaplan dan Sadock melaporkan  kurang lebih 40 – 50% dari populasi usila menderita gangguan </a:t>
            </a:r>
            <a:r>
              <a:rPr lang="en-US" dirty="0" smtClean="0"/>
              <a:t>tidur</a:t>
            </a:r>
            <a:r>
              <a:rPr lang="id-ID" dirty="0" smtClean="0"/>
              <a:t>.</a:t>
            </a:r>
            <a:endParaRPr lang="en-US" dirty="0" smtClean="0"/>
          </a:p>
          <a:p>
            <a:r>
              <a:rPr lang="en-US" dirty="0" smtClean="0"/>
              <a:t>Kebutuhan tidur lansia 5 – 6 jam/hari</a:t>
            </a:r>
            <a:endParaRPr lang="id-ID" dirty="0" smtClean="0"/>
          </a:p>
          <a:p>
            <a:r>
              <a:rPr lang="id-ID" dirty="0" smtClean="0"/>
              <a:t>Penanganan </a:t>
            </a:r>
            <a:r>
              <a:rPr lang="en-US" dirty="0" smtClean="0"/>
              <a:t>:</a:t>
            </a:r>
            <a:r>
              <a:rPr lang="id-ID" dirty="0" smtClean="0"/>
              <a:t> terapi kognitif dan perilaku.</a:t>
            </a: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4000" b="1" dirty="0" smtClean="0"/>
              <a:t>Pola tidur </a:t>
            </a:r>
            <a:r>
              <a:rPr lang="en-US" sz="4000" b="1" dirty="0" smtClean="0"/>
              <a:t>pada USILA</a:t>
            </a:r>
            <a:endParaRPr lang="id-ID" b="1" dirty="0"/>
          </a:p>
        </p:txBody>
      </p:sp>
      <p:pic>
        <p:nvPicPr>
          <p:cNvPr id="2052" name="Picture 4" descr="Why Older People Can Have Sleeping Problems: Sleeping Disorders and Other  Conditions - My Sleep Apnea M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0"/>
            <a:ext cx="4572000" cy="31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 descr="D:\My Documents\My Class\Psi USILA\pic\sleep disorder in elderl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 descr="D:\My Documents\My Class\Psi USILA\pic\sleep disorder pd lansi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8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4838728" cy="1143000"/>
          </a:xfrm>
        </p:spPr>
        <p:txBody>
          <a:bodyPr/>
          <a:lstStyle/>
          <a:p>
            <a:r>
              <a:rPr lang="en-US" b="1" dirty="0" smtClean="0"/>
              <a:t>Ganguan tidur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67000"/>
            <a:ext cx="8305800" cy="408431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DIMS (Disorders of Initiating and Maintaining Sleep) &gt;&gt; gangguan memulai dan mempertahankan tidur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DOES (Disorders of Excessive Somnolence) &gt;&gt; gangguan mengantuk berlebihan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Gangguan siklus tidur – jaga (Disorders of Sleep – wake cycle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Perilaku tidur abnormal (abnormal sleep behavior, parasomnia)</a:t>
            </a:r>
            <a:endParaRPr lang="id-ID" dirty="0"/>
          </a:p>
        </p:txBody>
      </p:sp>
      <p:pic>
        <p:nvPicPr>
          <p:cNvPr id="3074" name="Picture 2" descr="What Are The Best Beds For The Elderly? – Health and Acupun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225" y="0"/>
            <a:ext cx="3763175" cy="250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My Documents\My Class\Psi USILA\pic\sex in older adul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Seksualitas pada Lansia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257800"/>
            <a:ext cx="9144000" cy="1600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/>
              <a:t>	Seksualitas merupakan bagian integral dr kepribadian, tdk terkecuali pd lansia, yg merupakan ekspresi dan pengalaman diri yang bersifat multidimensi dan holistik.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08237"/>
            <a:ext cx="4876800" cy="4525963"/>
          </a:xfrm>
        </p:spPr>
        <p:txBody>
          <a:bodyPr/>
          <a:lstStyle/>
          <a:p>
            <a:r>
              <a:rPr lang="en-US" dirty="0" smtClean="0"/>
              <a:t>Seksualitas pada lansia adalah keinginan yang berkurang  pada daerah erogen (erotik), kurang sensitif sehingga memerlukan rangsangan.</a:t>
            </a:r>
            <a:endParaRPr lang="id-ID" dirty="0" smtClean="0"/>
          </a:p>
          <a:p>
            <a:endParaRPr lang="id-ID" dirty="0"/>
          </a:p>
        </p:txBody>
      </p:sp>
      <p:pic>
        <p:nvPicPr>
          <p:cNvPr id="4" name="Picture 2" descr="D:\My Documents\My Class\Psi USILA\pic\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2514600"/>
            <a:ext cx="3857625" cy="43434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Seksualitas pada Lansia</a:t>
            </a:r>
            <a:endParaRPr lang="id-ID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D:\My Documents\My Class\Psi USILA\tumbuh-kembang-lansia-10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Documents\My Class\Psi USILA\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0" y="0"/>
            <a:ext cx="6096001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764377"/>
            <a:ext cx="3929090" cy="1214446"/>
          </a:xfrm>
        </p:spPr>
        <p:txBody>
          <a:bodyPr/>
          <a:lstStyle/>
          <a:p>
            <a:r>
              <a:rPr lang="en-US" sz="3600" b="1" dirty="0" smtClean="0"/>
              <a:t>F</a:t>
            </a:r>
            <a:r>
              <a:rPr lang="id-ID" sz="3600" b="1" dirty="0" smtClean="0"/>
              <a:t>ungsi seksual</a:t>
            </a:r>
            <a:r>
              <a:rPr lang="en-US" sz="3600" b="1" dirty="0" smtClean="0"/>
              <a:t> pada USILA</a:t>
            </a:r>
            <a:endParaRPr lang="id-ID" b="1" dirty="0"/>
          </a:p>
        </p:txBody>
      </p:sp>
      <p:sp>
        <p:nvSpPr>
          <p:cNvPr id="5" name="Rectangle 4"/>
          <p:cNvSpPr/>
          <p:nvPr/>
        </p:nvSpPr>
        <p:spPr>
          <a:xfrm>
            <a:off x="266700" y="2743200"/>
            <a:ext cx="5372100" cy="3886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/>
              <a:t>Fungsi seksual dpt dipertahankan dg aktivitas yg konsisten berthn2; dan msh dpt menikmati ekspresi seksual.</a:t>
            </a:r>
          </a:p>
          <a:p>
            <a:r>
              <a:rPr lang="id-ID" sz="2400" dirty="0" smtClean="0"/>
              <a:t>Stimulasi manual bg pria, pelumas buatan bg wanita dpt menangani kendala aktivitas seksual yg sehat pd lansia.</a:t>
            </a:r>
          </a:p>
          <a:p>
            <a:r>
              <a:rPr lang="id-ID" sz="2400" dirty="0" smtClean="0"/>
              <a:t>Penurunan kemampuan seksual lbh byk tjd pd pria dibandingkan wanita. Namun, tdk diketahui batasan usia utk aktivitas seksual.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7" name="Picture 3" descr="D:\My Documents\My Class\Psi USILA\pic\older adult sexual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98174"/>
            <a:ext cx="9144000" cy="7156174"/>
          </a:xfrm>
          <a:prstGeom prst="rect">
            <a:avLst/>
          </a:prstGeom>
          <a:noFill/>
        </p:spPr>
      </p:pic>
      <p:pic>
        <p:nvPicPr>
          <p:cNvPr id="1026" name="Picture 2" descr="D:\My Documents\My Class\Psi USILA\pic\sex in older adult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05401" y="2743200"/>
            <a:ext cx="40386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D:\My Documents\My Class\Psi USILA\pic\santrock-lsd14e-pptch17-2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4" name="Picture 2" descr="D:\My Documents\My Class\Psi USILA\pic\Basic+Sexual+Counseling+for+Older+Adult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 descr="D:\My Documents\My Class\Psi USILA\pic\older-adults-are-sexually-active-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:\My Documents\My Class\Psi USILA\pic\decrease s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24200" y="0"/>
            <a:ext cx="6019800" cy="684917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1524000"/>
            <a:ext cx="2667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Lansia masih dpt berfungsi secara seksual, dan bagian dari pribadi lansia.</a:t>
            </a:r>
            <a:endParaRPr lang="id-ID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371</Words>
  <Application>Microsoft Office PowerPoint</Application>
  <PresentationFormat>On-screen Show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 Unicode MS</vt:lpstr>
      <vt:lpstr>Arial</vt:lpstr>
      <vt:lpstr>Calibri</vt:lpstr>
      <vt:lpstr>Wingdings</vt:lpstr>
      <vt:lpstr>Office Theme</vt:lpstr>
      <vt:lpstr>Pola Tidur dan Fungsi Seksual pada Usia Lanjut</vt:lpstr>
      <vt:lpstr>Kualitas tidur pada LANSIA</vt:lpstr>
      <vt:lpstr>PowerPoint Presentation</vt:lpstr>
      <vt:lpstr>PowerPoint Presentation</vt:lpstr>
      <vt:lpstr>Pola tidur pada USILA</vt:lpstr>
      <vt:lpstr>Older Adults</vt:lpstr>
      <vt:lpstr>Pola tidur pada USILA</vt:lpstr>
      <vt:lpstr>PowerPoint Presentation</vt:lpstr>
      <vt:lpstr>PowerPoint Presentation</vt:lpstr>
      <vt:lpstr>Ganguan tidur</vt:lpstr>
      <vt:lpstr>Seksualitas pada Lansia</vt:lpstr>
      <vt:lpstr>Seksualitas pada Lansia</vt:lpstr>
      <vt:lpstr>PowerPoint Presentation</vt:lpstr>
      <vt:lpstr>Fungsi seksual pada USILA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 Tidur dan Fungsi Seksual pada Usia Lanjut</dc:title>
  <dc:creator>Arie</dc:creator>
  <cp:lastModifiedBy>Windows User</cp:lastModifiedBy>
  <cp:revision>30</cp:revision>
  <dcterms:created xsi:type="dcterms:W3CDTF">2020-03-30T16:16:47Z</dcterms:created>
  <dcterms:modified xsi:type="dcterms:W3CDTF">2021-03-30T17:05:39Z</dcterms:modified>
</cp:coreProperties>
</file>